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does Jessica go to the old people’s home with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Her cousins.	B. Her friends.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Her parents.	D. Her classmates.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3622" y="908720"/>
            <a:ext cx="633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600">
                <a:ea typeface="Times New Roman"/>
              </a:rPr>
              <a:t> </a:t>
            </a:r>
            <a:r>
              <a:rPr lang="en-US" altLang="zh-CN" sz="3600" smtClean="0">
                <a:latin typeface="Times New Roman"/>
                <a:ea typeface="宋体"/>
              </a:rPr>
              <a:t>D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97317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] 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细节理解题。根据杰西卡所说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“I go to the old people’s home with my classmates twice a month.”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可知，杰西卡和她的同学们一起去敬老院。故选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758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88286"/>
            <a:ext cx="11485848" cy="3108543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7797800" algn="l"/>
                <a:tab pos="9861550" algn="l"/>
              </a:tabLs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5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 four students mainly tell us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Their free time activities.	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Their dream jobs.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Their favourite things.	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Their good habits.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532" y="910688"/>
            <a:ext cx="5508986" cy="629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5228" y="906496"/>
            <a:ext cx="608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500">
                <a:ea typeface="Times New Roman"/>
              </a:rPr>
              <a:t> </a:t>
            </a:r>
            <a:r>
              <a:rPr lang="en-US" altLang="zh-CN" sz="3500" smtClean="0">
                <a:latin typeface="Times New Roman"/>
                <a:ea typeface="宋体"/>
              </a:rPr>
              <a:t>A</a:t>
            </a:r>
            <a:endParaRPr lang="zh-CN" altLang="en-US" sz="35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3740362"/>
            <a:ext cx="11485848" cy="155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5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5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500" b="1" smtClean="0">
                <a:solidFill>
                  <a:srgbClr val="FF0000"/>
                </a:solidFill>
                <a:cs typeface="Times New Roman"/>
              </a:rPr>
              <a:t>主旨大意题。通读全文可知，本文主要讲述了四个学生在业余时间的活动。故选</a:t>
            </a:r>
            <a:r>
              <a:rPr lang="en-US" altLang="zh-CN" sz="3500" b="1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35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5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61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98" y="1151389"/>
            <a:ext cx="11567000" cy="1629539"/>
          </a:xfrm>
          <a:prstGeom prst="rect">
            <a:avLst/>
          </a:prstGeom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36" y="980728"/>
            <a:ext cx="2294324" cy="69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1059751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第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5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小题是主旨大意题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要从四个人的谈话中找到共同点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3081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34566" y="3563471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山东济南济阳区期中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302" y="2204864"/>
            <a:ext cx="3024336" cy="79037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222140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本文主要讲述了四个学生在业余时间的活动。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620688"/>
            <a:ext cx="11310906" cy="153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657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97632" y="1124744"/>
          <a:ext cx="11233248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2931908283"/>
                    </a:ext>
                  </a:extLst>
                </a:gridCol>
              </a:tblGrid>
              <a:tr h="1131491">
                <a:tc>
                  <a:txBody>
                    <a:bodyPr/>
                    <a:lstStyle/>
                    <a:p>
                      <a:pPr marL="0" indent="71437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listening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Another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best.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interesting.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Emma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937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415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550590" y="1124744"/>
          <a:ext cx="11161240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11161240">
                  <a:extLst>
                    <a:ext uri="{9D8B030D-6E8A-4147-A177-3AD203B41FA5}">
                      <a16:colId xmlns:a16="http://schemas.microsoft.com/office/drawing/2014/main" val="2931908283"/>
                    </a:ext>
                  </a:extLst>
                </a:gridCol>
              </a:tblGrid>
              <a:tr h="2262982">
                <a:tc>
                  <a:txBody>
                    <a:bodyPr/>
                    <a:lstStyle/>
                    <a:p>
                      <a:pPr marL="0" indent="7239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housework.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rooms,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dishes,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sister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studies.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cooking.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future.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Tina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937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313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550590" y="980728"/>
          <a:ext cx="11161240" cy="4525964"/>
        </p:xfrm>
        <a:graphic>
          <a:graphicData uri="http://schemas.openxmlformats.org/drawingml/2006/table">
            <a:tbl>
              <a:tblPr firstRow="1" firstCol="1" bandRow="1"/>
              <a:tblGrid>
                <a:gridCol w="11161240">
                  <a:extLst>
                    <a:ext uri="{9D8B030D-6E8A-4147-A177-3AD203B41FA5}">
                      <a16:colId xmlns:a16="http://schemas.microsoft.com/office/drawing/2014/main" val="2931908283"/>
                    </a:ext>
                  </a:extLst>
                </a:gridCol>
              </a:tblGrid>
              <a:tr h="452596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volunteer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classmates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twice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month.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market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neighbourhood.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Jessica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937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3790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550590" y="980728"/>
          <a:ext cx="11161240" cy="4525964"/>
        </p:xfrm>
        <a:graphic>
          <a:graphicData uri="http://schemas.openxmlformats.org/drawingml/2006/table">
            <a:tbl>
              <a:tblPr firstRow="1" firstCol="1" bandRow="1"/>
              <a:tblGrid>
                <a:gridCol w="11161240">
                  <a:extLst>
                    <a:ext uri="{9D8B030D-6E8A-4147-A177-3AD203B41FA5}">
                      <a16:colId xmlns:a16="http://schemas.microsoft.com/office/drawing/2014/main" val="2931908283"/>
                    </a:ext>
                  </a:extLst>
                </a:gridCol>
              </a:tblGrid>
              <a:tr h="4525964">
                <a:tc>
                  <a:txBody>
                    <a:bodyPr/>
                    <a:lstStyle/>
                    <a:p>
                      <a:pPr marL="0" indent="7239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drawing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volleyball.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talking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piano.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piano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lessons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334" marR="183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937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784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Emma think of making clothes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Easy.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Difficult.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Interesting.	D. Boring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83622" y="908720"/>
            <a:ext cx="633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600">
                <a:ea typeface="Times New Roman"/>
              </a:rPr>
              <a:t> </a:t>
            </a:r>
            <a:r>
              <a:rPr lang="en-US" altLang="zh-CN" sz="3600">
                <a:latin typeface="Times New Roman"/>
                <a:ea typeface="宋体"/>
              </a:rPr>
              <a:t>C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8108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细节理解题。根据艾玛所说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“But I like making clothes best. I think it is very interesting.”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可知，艾玛认为做衣服很有趣。故选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149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often does Bill have piano lessons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Once a week.	B. Twice a week.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Once a month.	D. Twice a month.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6446" y="908720"/>
            <a:ext cx="607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600">
                <a:ea typeface="Times New Roman"/>
              </a:rPr>
              <a:t> </a:t>
            </a:r>
            <a:r>
              <a:rPr lang="en-US" altLang="zh-CN" sz="3600" smtClean="0">
                <a:latin typeface="Times New Roman"/>
                <a:ea typeface="宋体"/>
              </a:rPr>
              <a:t>B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10907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细节理解题。根据比尔所说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“I have piano lessons every Thursday and Sunday.”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可知，比尔每周上两次钢琴课。故选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461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Tina want to be in the future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cook.	B. A teacher.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singer.	D. A guide.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6350" y="908720"/>
            <a:ext cx="608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600">
                <a:ea typeface="Times New Roman"/>
              </a:rPr>
              <a:t> </a:t>
            </a:r>
            <a:r>
              <a:rPr lang="en-US" altLang="zh-CN" sz="3600" smtClean="0">
                <a:latin typeface="Times New Roman"/>
                <a:ea typeface="宋体"/>
              </a:rPr>
              <a:t>A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14096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 spc="-10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 spc="-10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 spc="-100" smtClean="0">
                <a:solidFill>
                  <a:srgbClr val="FF0000"/>
                </a:solidFill>
                <a:cs typeface="Times New Roman"/>
              </a:rPr>
              <a:t>细节理解题。根据蒂娜所说</a:t>
            </a:r>
            <a:r>
              <a:rPr lang="en-US" altLang="zh-CN" b="1" spc="-100" smtClean="0">
                <a:solidFill>
                  <a:srgbClr val="FF0000"/>
                </a:solidFill>
                <a:cs typeface="Times New Roman"/>
              </a:rPr>
              <a:t>“I want to be a great cook in the.”</a:t>
            </a:r>
            <a:r>
              <a:rPr lang="zh-CN" altLang="zh-CN" b="1" spc="-100" smtClean="0">
                <a:solidFill>
                  <a:srgbClr val="FF0000"/>
                </a:solidFill>
                <a:cs typeface="Times New Roman"/>
              </a:rPr>
              <a:t>可知，蒂娜想成为一名厨师。故选</a:t>
            </a:r>
            <a:r>
              <a:rPr lang="en-US" altLang="zh-CN" b="1" spc="-100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b="1" spc="-10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 spc="-1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86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392</Words>
  <Application>Microsoft Office PowerPoint</Application>
  <PresentationFormat>自定义</PresentationFormat>
  <Paragraphs>38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